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Montserrat Semi-Bold Bold" panose="020B0604020202020204" charset="0"/>
      <p:regular r:id="rId16"/>
    </p:embeddedFont>
    <p:embeddedFont>
      <p:font typeface="Open Sans Bold" panose="020B0604020202020204" charset="0"/>
      <p:regular r:id="rId17"/>
    </p:embeddedFont>
    <p:embeddedFont>
      <p:font typeface="Open Sans Light" panose="020B0604020202020204" charset="0"/>
      <p:regular r:id="rId18"/>
    </p:embeddedFont>
    <p:embeddedFont>
      <p:font typeface="Open Sans Light Bold" panose="020B0604020202020204"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6794" y="-1166955"/>
            <a:ext cx="12620911" cy="1262091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230883" y="-1578464"/>
            <a:ext cx="2244888" cy="224488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253839" y="1590248"/>
            <a:ext cx="457857" cy="45785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711696" y="1166858"/>
            <a:ext cx="652319" cy="65231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137698" y="-456020"/>
            <a:ext cx="11199040" cy="1119904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DE152"/>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02586" y="2962365"/>
            <a:ext cx="709263" cy="892155"/>
          </a:xfrm>
          <a:prstGeom prst="rect">
            <a:avLst/>
          </a:prstGeom>
        </p:spPr>
      </p:pic>
      <p:grpSp>
        <p:nvGrpSpPr>
          <p:cNvPr id="18" name="Group 18"/>
          <p:cNvGrpSpPr/>
          <p:nvPr/>
        </p:nvGrpSpPr>
        <p:grpSpPr>
          <a:xfrm>
            <a:off x="-1000657" y="8717809"/>
            <a:ext cx="3443182" cy="3443182"/>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21" name="Picture 21"/>
          <p:cNvPicPr>
            <a:picLocks noChangeAspect="1"/>
          </p:cNvPicPr>
          <p:nvPr/>
        </p:nvPicPr>
        <p:blipFill>
          <a:blip r:embed="rId4"/>
          <a:srcRect/>
          <a:stretch>
            <a:fillRect/>
          </a:stretch>
        </p:blipFill>
        <p:spPr>
          <a:xfrm>
            <a:off x="896062" y="576217"/>
            <a:ext cx="2779862" cy="1574435"/>
          </a:xfrm>
          <a:prstGeom prst="rect">
            <a:avLst/>
          </a:prstGeom>
        </p:spPr>
      </p:pic>
      <p:sp>
        <p:nvSpPr>
          <p:cNvPr id="22" name="TextBox 22"/>
          <p:cNvSpPr txBox="1"/>
          <p:nvPr/>
        </p:nvSpPr>
        <p:spPr>
          <a:xfrm>
            <a:off x="703022" y="3253317"/>
            <a:ext cx="8650305" cy="2848593"/>
          </a:xfrm>
          <a:prstGeom prst="rect">
            <a:avLst/>
          </a:prstGeom>
        </p:spPr>
        <p:txBody>
          <a:bodyPr lIns="0" tIns="0" rIns="0" bIns="0" rtlCol="0" anchor="t">
            <a:spAutoFit/>
          </a:bodyPr>
          <a:lstStyle/>
          <a:p>
            <a:pPr>
              <a:lnSpc>
                <a:spcPts val="7350"/>
              </a:lnSpc>
            </a:pPr>
            <a:r>
              <a:rPr lang="en-US" sz="5880">
                <a:solidFill>
                  <a:srgbClr val="619507"/>
                </a:solidFill>
                <a:latin typeface="Poppins Bold"/>
              </a:rPr>
              <a:t>EMPOWERING THE FIELDS, EMPOWERING LIVES:</a:t>
            </a:r>
          </a:p>
        </p:txBody>
      </p:sp>
      <p:grpSp>
        <p:nvGrpSpPr>
          <p:cNvPr id="23" name="Group 23"/>
          <p:cNvGrpSpPr/>
          <p:nvPr/>
        </p:nvGrpSpPr>
        <p:grpSpPr>
          <a:xfrm>
            <a:off x="9144000" y="1166858"/>
            <a:ext cx="7953284" cy="7953284"/>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19507"/>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a:grpSpLocks noChangeAspect="1"/>
          </p:cNvGrpSpPr>
          <p:nvPr/>
        </p:nvGrpSpPr>
        <p:grpSpPr>
          <a:xfrm>
            <a:off x="9474816" y="1497688"/>
            <a:ext cx="7291652" cy="7291623"/>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sp>
        <p:nvSpPr>
          <p:cNvPr id="28" name="TextBox 28"/>
          <p:cNvSpPr txBox="1"/>
          <p:nvPr/>
        </p:nvSpPr>
        <p:spPr>
          <a:xfrm>
            <a:off x="703022" y="6225224"/>
            <a:ext cx="7834758" cy="1861229"/>
          </a:xfrm>
          <a:prstGeom prst="rect">
            <a:avLst/>
          </a:prstGeom>
        </p:spPr>
        <p:txBody>
          <a:bodyPr lIns="0" tIns="0" rIns="0" bIns="0" rtlCol="0" anchor="t">
            <a:spAutoFit/>
          </a:bodyPr>
          <a:lstStyle/>
          <a:p>
            <a:pPr>
              <a:lnSpc>
                <a:spcPts val="4852"/>
              </a:lnSpc>
            </a:pPr>
            <a:r>
              <a:rPr lang="en-US" sz="3881">
                <a:solidFill>
                  <a:srgbClr val="8CC626"/>
                </a:solidFill>
                <a:latin typeface="Poppins Bold"/>
              </a:rPr>
              <a:t>UNLEASHING THE POTENTIAL OF AGRICULTURE AND WOMEN FARMERS</a:t>
            </a:r>
          </a:p>
        </p:txBody>
      </p:sp>
      <p:sp>
        <p:nvSpPr>
          <p:cNvPr id="29" name="TextBox 29"/>
          <p:cNvSpPr txBox="1"/>
          <p:nvPr/>
        </p:nvSpPr>
        <p:spPr>
          <a:xfrm>
            <a:off x="1310935" y="2382002"/>
            <a:ext cx="2703349" cy="337915"/>
          </a:xfrm>
          <a:prstGeom prst="rect">
            <a:avLst/>
          </a:prstGeom>
        </p:spPr>
        <p:txBody>
          <a:bodyPr lIns="0" tIns="0" rIns="0" bIns="0" rtlCol="0" anchor="t">
            <a:spAutoFit/>
          </a:bodyPr>
          <a:lstStyle/>
          <a:p>
            <a:pPr algn="ctr">
              <a:lnSpc>
                <a:spcPts val="2897"/>
              </a:lnSpc>
            </a:pPr>
            <a:r>
              <a:rPr lang="en-US" sz="2069">
                <a:solidFill>
                  <a:srgbClr val="000000"/>
                </a:solidFill>
                <a:latin typeface="Montserrat Semi-Bold Bold"/>
              </a:rPr>
              <a:t>VATKA NIG.LTD</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7481" y="3500435"/>
            <a:ext cx="4534962" cy="453496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5767916"/>
            <a:ext cx="18288000" cy="4519084"/>
            <a:chOff x="0" y="0"/>
            <a:chExt cx="24384000" cy="6025445"/>
          </a:xfrm>
        </p:grpSpPr>
        <p:pic>
          <p:nvPicPr>
            <p:cNvPr id="6" name="Picture 6"/>
            <p:cNvPicPr>
              <a:picLocks noChangeAspect="1"/>
            </p:cNvPicPr>
            <p:nvPr/>
          </p:nvPicPr>
          <p:blipFill>
            <a:blip r:embed="rId2"/>
            <a:srcRect t="37490" b="18579"/>
            <a:stretch>
              <a:fillRect/>
            </a:stretch>
          </p:blipFill>
          <p:spPr>
            <a:xfrm>
              <a:off x="0" y="0"/>
              <a:ext cx="24384000" cy="6025445"/>
            </a:xfrm>
            <a:prstGeom prst="rect">
              <a:avLst/>
            </a:prstGeom>
          </p:spPr>
        </p:pic>
      </p:grpSp>
      <p:sp>
        <p:nvSpPr>
          <p:cNvPr id="7" name="TextBox 7"/>
          <p:cNvSpPr txBox="1"/>
          <p:nvPr/>
        </p:nvSpPr>
        <p:spPr>
          <a:xfrm>
            <a:off x="4225373" y="1284961"/>
            <a:ext cx="9837253" cy="1493747"/>
          </a:xfrm>
          <a:prstGeom prst="rect">
            <a:avLst/>
          </a:prstGeom>
        </p:spPr>
        <p:txBody>
          <a:bodyPr lIns="0" tIns="0" rIns="0" bIns="0" rtlCol="0" anchor="t">
            <a:spAutoFit/>
          </a:bodyPr>
          <a:lstStyle/>
          <a:p>
            <a:pPr algn="ctr">
              <a:lnSpc>
                <a:spcPts val="11183"/>
              </a:lnSpc>
            </a:pPr>
            <a:r>
              <a:rPr lang="en-US" sz="11183">
                <a:solidFill>
                  <a:srgbClr val="619507"/>
                </a:solidFill>
                <a:latin typeface="Open Sans Bold"/>
              </a:rPr>
              <a:t>Thank You</a:t>
            </a:r>
          </a:p>
        </p:txBody>
      </p:sp>
      <p:grpSp>
        <p:nvGrpSpPr>
          <p:cNvPr id="8" name="Group 8"/>
          <p:cNvGrpSpPr/>
          <p:nvPr/>
        </p:nvGrpSpPr>
        <p:grpSpPr>
          <a:xfrm>
            <a:off x="12425518" y="1058178"/>
            <a:ext cx="457857" cy="45785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883375" y="634787"/>
            <a:ext cx="652319" cy="65231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6290101" y="-1015917"/>
            <a:ext cx="3301408" cy="330140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7"/>
          <p:cNvPicPr>
            <a:picLocks noChangeAspect="1"/>
          </p:cNvPicPr>
          <p:nvPr/>
        </p:nvPicPr>
        <p:blipFill>
          <a:blip r:embed="rId3"/>
          <a:srcRect/>
          <a:stretch>
            <a:fillRect/>
          </a:stretch>
        </p:blipFill>
        <p:spPr>
          <a:xfrm>
            <a:off x="740824" y="730418"/>
            <a:ext cx="1965806" cy="1113377"/>
          </a:xfrm>
          <a:prstGeom prst="rect">
            <a:avLst/>
          </a:prstGeom>
        </p:spPr>
      </p:pic>
      <p:sp>
        <p:nvSpPr>
          <p:cNvPr id="18" name="TextBox 18"/>
          <p:cNvSpPr txBox="1"/>
          <p:nvPr/>
        </p:nvSpPr>
        <p:spPr>
          <a:xfrm>
            <a:off x="3357802" y="4176242"/>
            <a:ext cx="11572397" cy="1180130"/>
          </a:xfrm>
          <a:prstGeom prst="rect">
            <a:avLst/>
          </a:prstGeom>
        </p:spPr>
        <p:txBody>
          <a:bodyPr lIns="0" tIns="0" rIns="0" bIns="0" rtlCol="0" anchor="t">
            <a:spAutoFit/>
          </a:bodyPr>
          <a:lstStyle/>
          <a:p>
            <a:pPr algn="ctr">
              <a:lnSpc>
                <a:spcPts val="3191"/>
              </a:lnSpc>
            </a:pPr>
            <a:r>
              <a:rPr lang="en-US" sz="2279">
                <a:solidFill>
                  <a:srgbClr val="000000"/>
                </a:solidFill>
                <a:latin typeface="Open Sans Light"/>
              </a:rPr>
              <a:t>Join us on this journey as we cultivate a future where women farmers flourish, communities thrive, and the impact reverberates far beyond the fields. Together, we can sow the seeds of change and harvest a world of possibilities.</a:t>
            </a:r>
          </a:p>
        </p:txBody>
      </p:sp>
      <p:sp>
        <p:nvSpPr>
          <p:cNvPr id="19" name="TextBox 19"/>
          <p:cNvSpPr txBox="1"/>
          <p:nvPr/>
        </p:nvSpPr>
        <p:spPr>
          <a:xfrm>
            <a:off x="3704803" y="2854419"/>
            <a:ext cx="10878394" cy="948379"/>
          </a:xfrm>
          <a:prstGeom prst="rect">
            <a:avLst/>
          </a:prstGeom>
        </p:spPr>
        <p:txBody>
          <a:bodyPr lIns="0" tIns="0" rIns="0" bIns="0" rtlCol="0" anchor="t">
            <a:spAutoFit/>
          </a:bodyPr>
          <a:lstStyle/>
          <a:p>
            <a:pPr algn="ctr">
              <a:lnSpc>
                <a:spcPts val="3891"/>
              </a:lnSpc>
            </a:pPr>
            <a:r>
              <a:rPr lang="en-US" sz="2779">
                <a:solidFill>
                  <a:srgbClr val="000000"/>
                </a:solidFill>
                <a:latin typeface="Open Sans Light Bold"/>
              </a:rPr>
              <a:t>VATKA NIG. LTD </a:t>
            </a:r>
          </a:p>
          <a:p>
            <a:pPr algn="ctr">
              <a:lnSpc>
                <a:spcPts val="3891"/>
              </a:lnSpc>
            </a:pPr>
            <a:r>
              <a:rPr lang="en-US" sz="2779">
                <a:solidFill>
                  <a:srgbClr val="000000"/>
                </a:solidFill>
                <a:latin typeface="Open Sans Light Bold"/>
              </a:rPr>
              <a:t>3B OGUN STREET AREA 2 GARKI ABUJA</a:t>
            </a: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09413" y="0"/>
            <a:ext cx="4478587" cy="10287000"/>
            <a:chOff x="0" y="0"/>
            <a:chExt cx="1179546" cy="2709333"/>
          </a:xfrm>
        </p:grpSpPr>
        <p:sp>
          <p:nvSpPr>
            <p:cNvPr id="3" name="Freeform 3"/>
            <p:cNvSpPr/>
            <p:nvPr/>
          </p:nvSpPr>
          <p:spPr>
            <a:xfrm>
              <a:off x="0" y="0"/>
              <a:ext cx="1179546" cy="2709333"/>
            </a:xfrm>
            <a:custGeom>
              <a:avLst/>
              <a:gdLst/>
              <a:ahLst/>
              <a:cxnLst/>
              <a:rect l="l" t="t" r="r" b="b"/>
              <a:pathLst>
                <a:path w="1179546" h="2709333">
                  <a:moveTo>
                    <a:pt x="0" y="0"/>
                  </a:moveTo>
                  <a:lnTo>
                    <a:pt x="1179546" y="0"/>
                  </a:lnTo>
                  <a:lnTo>
                    <a:pt x="1179546" y="2709333"/>
                  </a:lnTo>
                  <a:lnTo>
                    <a:pt x="0" y="2709333"/>
                  </a:lnTo>
                  <a:close/>
                </a:path>
              </a:pathLst>
            </a:custGeom>
            <a:solidFill>
              <a:srgbClr val="8CC6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15272" y="2227696"/>
            <a:ext cx="6744028" cy="7030604"/>
            <a:chOff x="0" y="0"/>
            <a:chExt cx="8992037" cy="9374139"/>
          </a:xfrm>
        </p:grpSpPr>
        <p:pic>
          <p:nvPicPr>
            <p:cNvPr id="6" name="Picture 6"/>
            <p:cNvPicPr>
              <a:picLocks noChangeAspect="1"/>
            </p:cNvPicPr>
            <p:nvPr/>
          </p:nvPicPr>
          <p:blipFill>
            <a:blip r:embed="rId2"/>
            <a:srcRect t="20655" b="20655"/>
            <a:stretch>
              <a:fillRect/>
            </a:stretch>
          </p:blipFill>
          <p:spPr>
            <a:xfrm>
              <a:off x="0" y="0"/>
              <a:ext cx="8992037" cy="9374139"/>
            </a:xfrm>
            <a:prstGeom prst="rect">
              <a:avLst/>
            </a:prstGeom>
          </p:spPr>
        </p:pic>
      </p:gr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46357" y="8994623"/>
            <a:ext cx="804733" cy="1012243"/>
          </a:xfrm>
          <a:prstGeom prst="rect">
            <a:avLst/>
          </a:prstGeom>
        </p:spPr>
      </p:pic>
      <p:sp>
        <p:nvSpPr>
          <p:cNvPr id="8" name="TextBox 8"/>
          <p:cNvSpPr txBox="1"/>
          <p:nvPr/>
        </p:nvSpPr>
        <p:spPr>
          <a:xfrm>
            <a:off x="970900" y="1995672"/>
            <a:ext cx="8275457" cy="1269782"/>
          </a:xfrm>
          <a:prstGeom prst="rect">
            <a:avLst/>
          </a:prstGeom>
        </p:spPr>
        <p:txBody>
          <a:bodyPr lIns="0" tIns="0" rIns="0" bIns="0" rtlCol="0" anchor="t">
            <a:spAutoFit/>
          </a:bodyPr>
          <a:lstStyle/>
          <a:p>
            <a:pPr>
              <a:lnSpc>
                <a:spcPts val="8922"/>
              </a:lnSpc>
            </a:pPr>
            <a:r>
              <a:rPr lang="en-US" sz="8922">
                <a:solidFill>
                  <a:srgbClr val="619507"/>
                </a:solidFill>
                <a:latin typeface="Poppins Bold"/>
              </a:rPr>
              <a:t>INTRO2VATKA</a:t>
            </a:r>
          </a:p>
        </p:txBody>
      </p:sp>
      <p:grpSp>
        <p:nvGrpSpPr>
          <p:cNvPr id="9" name="Group 9"/>
          <p:cNvGrpSpPr/>
          <p:nvPr/>
        </p:nvGrpSpPr>
        <p:grpSpPr>
          <a:xfrm>
            <a:off x="8940915" y="1452091"/>
            <a:ext cx="457857" cy="457857"/>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398772" y="1028700"/>
            <a:ext cx="652319" cy="652319"/>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50691" y="9258300"/>
            <a:ext cx="3443182" cy="3443182"/>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8"/>
          <p:cNvPicPr>
            <a:picLocks noChangeAspect="1"/>
          </p:cNvPicPr>
          <p:nvPr/>
        </p:nvPicPr>
        <p:blipFill>
          <a:blip r:embed="rId5"/>
          <a:srcRect/>
          <a:stretch>
            <a:fillRect/>
          </a:stretch>
        </p:blipFill>
        <p:spPr>
          <a:xfrm>
            <a:off x="11536074" y="472012"/>
            <a:ext cx="1965806" cy="1113377"/>
          </a:xfrm>
          <a:prstGeom prst="rect">
            <a:avLst/>
          </a:prstGeom>
        </p:spPr>
      </p:pic>
      <p:sp>
        <p:nvSpPr>
          <p:cNvPr id="19" name="TextBox 19"/>
          <p:cNvSpPr txBox="1"/>
          <p:nvPr/>
        </p:nvSpPr>
        <p:spPr>
          <a:xfrm>
            <a:off x="1104907" y="3615944"/>
            <a:ext cx="8620024" cy="2541061"/>
          </a:xfrm>
          <a:prstGeom prst="rect">
            <a:avLst/>
          </a:prstGeom>
        </p:spPr>
        <p:txBody>
          <a:bodyPr lIns="0" tIns="0" rIns="0" bIns="0" rtlCol="0" anchor="t">
            <a:spAutoFit/>
          </a:bodyPr>
          <a:lstStyle/>
          <a:p>
            <a:pPr>
              <a:lnSpc>
                <a:spcPts val="4116"/>
              </a:lnSpc>
            </a:pPr>
            <a:r>
              <a:rPr lang="en-US" sz="2479">
                <a:solidFill>
                  <a:srgbClr val="000000"/>
                </a:solidFill>
                <a:latin typeface="Open Sans Light"/>
              </a:rPr>
              <a:t>Vatka Nig. Ltd is a pioneering agricultural company dedicated to the production of organic oils and foods in Nigeria. Our core mission extends beyond commercial success, as we are driven by a profound social mandate to empower women farmers and create a sustainable agricultural ecosystem.</a:t>
            </a: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14672" y="1585388"/>
            <a:ext cx="4106420" cy="4241111"/>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47325" r="-26296"/>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8CC626"/>
            </a:solidFill>
          </p:spPr>
        </p:sp>
      </p:grpSp>
      <p:grpSp>
        <p:nvGrpSpPr>
          <p:cNvPr id="5" name="Group 5"/>
          <p:cNvGrpSpPr/>
          <p:nvPr/>
        </p:nvGrpSpPr>
        <p:grpSpPr>
          <a:xfrm>
            <a:off x="-893465" y="8634116"/>
            <a:ext cx="3386422" cy="3386422"/>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740938" y="-1693211"/>
            <a:ext cx="3386422" cy="3386422"/>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13152880" y="5375036"/>
            <a:ext cx="4106420" cy="4241111"/>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9" r="-1679"/>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8CC626"/>
            </a:solidFill>
          </p:spPr>
        </p:sp>
      </p:grpSp>
      <p:pic>
        <p:nvPicPr>
          <p:cNvPr id="14" name="Picture 14"/>
          <p:cNvPicPr>
            <a:picLocks noChangeAspect="1"/>
          </p:cNvPicPr>
          <p:nvPr/>
        </p:nvPicPr>
        <p:blipFill>
          <a:blip r:embed="rId4"/>
          <a:srcRect/>
          <a:stretch>
            <a:fillRect/>
          </a:stretch>
        </p:blipFill>
        <p:spPr>
          <a:xfrm>
            <a:off x="15031768" y="869501"/>
            <a:ext cx="1965806" cy="1113377"/>
          </a:xfrm>
          <a:prstGeom prst="rect">
            <a:avLst/>
          </a:prstGeom>
        </p:spPr>
      </p:pic>
      <p:pic>
        <p:nvPicPr>
          <p:cNvPr id="15" name="Picture 15"/>
          <p:cNvPicPr>
            <a:picLocks noChangeAspect="1"/>
          </p:cNvPicPr>
          <p:nvPr/>
        </p:nvPicPr>
        <p:blipFill>
          <a:blip r:embed="rId5">
            <a:alphaModFix amt="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08060" y="1484254"/>
            <a:ext cx="6396915" cy="8046434"/>
          </a:xfrm>
          <a:prstGeom prst="rect">
            <a:avLst/>
          </a:prstGeom>
        </p:spPr>
      </p:pic>
      <p:sp>
        <p:nvSpPr>
          <p:cNvPr id="16" name="TextBox 16"/>
          <p:cNvSpPr txBox="1"/>
          <p:nvPr/>
        </p:nvSpPr>
        <p:spPr>
          <a:xfrm>
            <a:off x="5880965" y="2306728"/>
            <a:ext cx="11116609" cy="2645082"/>
          </a:xfrm>
          <a:prstGeom prst="rect">
            <a:avLst/>
          </a:prstGeom>
        </p:spPr>
        <p:txBody>
          <a:bodyPr lIns="0" tIns="0" rIns="0" bIns="0" rtlCol="0" anchor="t">
            <a:spAutoFit/>
          </a:bodyPr>
          <a:lstStyle/>
          <a:p>
            <a:pPr algn="just">
              <a:lnSpc>
                <a:spcPts val="3585"/>
              </a:lnSpc>
            </a:pPr>
            <a:r>
              <a:rPr lang="en-US" sz="2096">
                <a:solidFill>
                  <a:srgbClr val="000000"/>
                </a:solidFill>
                <a:latin typeface="Open Sans Light"/>
              </a:rPr>
              <a:t>The estimated number of women farmers in Northern Nigeria is approximately 4.5 million. These women play a crucial role in agricultural production, contributing significantly to food security and economic development in the region. However, they often face numerous challenges, including limited access to resources, land tenure insecurity, and gender-based inequalities. Empowering and supporting these women farmers is essential for sustainable agricultural development and the overall well-being of rural communities in Northern Nigeria.</a:t>
            </a:r>
          </a:p>
        </p:txBody>
      </p:sp>
      <p:sp>
        <p:nvSpPr>
          <p:cNvPr id="17" name="TextBox 17"/>
          <p:cNvSpPr txBox="1"/>
          <p:nvPr/>
        </p:nvSpPr>
        <p:spPr>
          <a:xfrm>
            <a:off x="1688366" y="6573029"/>
            <a:ext cx="11116609" cy="1749873"/>
          </a:xfrm>
          <a:prstGeom prst="rect">
            <a:avLst/>
          </a:prstGeom>
        </p:spPr>
        <p:txBody>
          <a:bodyPr lIns="0" tIns="0" rIns="0" bIns="0" rtlCol="0" anchor="t">
            <a:spAutoFit/>
          </a:bodyPr>
          <a:lstStyle/>
          <a:p>
            <a:pPr algn="just">
              <a:lnSpc>
                <a:spcPts val="3585"/>
              </a:lnSpc>
            </a:pPr>
            <a:r>
              <a:rPr lang="en-US" sz="2096">
                <a:solidFill>
                  <a:srgbClr val="000000"/>
                </a:solidFill>
                <a:latin typeface="Open Sans Light"/>
              </a:rPr>
              <a:t>Nigeria, a prominent shea nuts producer in Africa, plays a significant role in the shea butter industry, as highlighted by the United Nations Development Programme (UNDP). The UNDP's research indicates that approximately three million women across Africa are engaged in shea butter-related activities, either directly or indirectly.</a:t>
            </a:r>
          </a:p>
        </p:txBody>
      </p:sp>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09939" y="472012"/>
            <a:ext cx="804733" cy="1012243"/>
          </a:xfrm>
          <a:prstGeom prst="rect">
            <a:avLst/>
          </a:prstGeom>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787768" cy="10287000"/>
            <a:chOff x="0" y="0"/>
            <a:chExt cx="1260976" cy="2709333"/>
          </a:xfrm>
        </p:grpSpPr>
        <p:sp>
          <p:nvSpPr>
            <p:cNvPr id="3" name="Freeform 3"/>
            <p:cNvSpPr/>
            <p:nvPr/>
          </p:nvSpPr>
          <p:spPr>
            <a:xfrm>
              <a:off x="0" y="0"/>
              <a:ext cx="1260976" cy="2709333"/>
            </a:xfrm>
            <a:custGeom>
              <a:avLst/>
              <a:gdLst/>
              <a:ahLst/>
              <a:cxnLst/>
              <a:rect l="l" t="t" r="r" b="b"/>
              <a:pathLst>
                <a:path w="1260976" h="2709333">
                  <a:moveTo>
                    <a:pt x="0" y="0"/>
                  </a:moveTo>
                  <a:lnTo>
                    <a:pt x="1260976" y="0"/>
                  </a:lnTo>
                  <a:lnTo>
                    <a:pt x="1260976" y="2709333"/>
                  </a:lnTo>
                  <a:lnTo>
                    <a:pt x="0" y="2709333"/>
                  </a:lnTo>
                  <a:close/>
                </a:path>
              </a:pathLst>
            </a:custGeom>
            <a:solidFill>
              <a:srgbClr val="8CC6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15293494" y="664585"/>
            <a:ext cx="1965806" cy="1113377"/>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4567" y="8772619"/>
            <a:ext cx="804733" cy="1012243"/>
          </a:xfrm>
          <a:prstGeom prst="rect">
            <a:avLst/>
          </a:prstGeom>
        </p:spPr>
      </p:pic>
      <p:sp>
        <p:nvSpPr>
          <p:cNvPr id="7" name="TextBox 7"/>
          <p:cNvSpPr txBox="1"/>
          <p:nvPr/>
        </p:nvSpPr>
        <p:spPr>
          <a:xfrm>
            <a:off x="7521374" y="2486423"/>
            <a:ext cx="9737926" cy="6286196"/>
          </a:xfrm>
          <a:prstGeom prst="rect">
            <a:avLst/>
          </a:prstGeom>
        </p:spPr>
        <p:txBody>
          <a:bodyPr lIns="0" tIns="0" rIns="0" bIns="0" rtlCol="0" anchor="t">
            <a:spAutoFit/>
          </a:bodyPr>
          <a:lstStyle/>
          <a:p>
            <a:pPr algn="just">
              <a:lnSpc>
                <a:spcPts val="3868"/>
              </a:lnSpc>
            </a:pPr>
            <a:r>
              <a:rPr lang="en-US" sz="2479">
                <a:solidFill>
                  <a:srgbClr val="000000"/>
                </a:solidFill>
                <a:latin typeface="Open Sans Light"/>
              </a:rPr>
              <a:t>The pain experienced by women using hand tools and manual labor to farm and produce organic oils is both physical and emotional. Physically, the repetitive and strenuous nature of manual labor can lead to muscle strains, joint pain, and fatigue. Women often have to endure long hours of bending, lifting, and carrying heavy loads, which can take a toll on their bodies. </a:t>
            </a:r>
          </a:p>
          <a:p>
            <a:pPr algn="just">
              <a:lnSpc>
                <a:spcPts val="3868"/>
              </a:lnSpc>
            </a:pPr>
            <a:endParaRPr lang="en-US" sz="2479">
              <a:solidFill>
                <a:srgbClr val="000000"/>
              </a:solidFill>
              <a:latin typeface="Open Sans Light"/>
            </a:endParaRPr>
          </a:p>
          <a:p>
            <a:pPr algn="just">
              <a:lnSpc>
                <a:spcPts val="3868"/>
              </a:lnSpc>
            </a:pPr>
            <a:r>
              <a:rPr lang="en-US" sz="2479">
                <a:solidFill>
                  <a:srgbClr val="000000"/>
                </a:solidFill>
                <a:latin typeface="Open Sans Light"/>
              </a:rPr>
              <a:t>Moreover, the lack of proper tools and equipment increases the difficulty and inefficiency of their work. Women may have to rely on rudimentary tools like hoes and machetes, which require significant physical exertion and can cause blisters and calluses on their hands. The absence of mechanized machinery adds to their burden, forcing them to rely solely on their physical strength.</a:t>
            </a:r>
          </a:p>
        </p:txBody>
      </p:sp>
      <p:grpSp>
        <p:nvGrpSpPr>
          <p:cNvPr id="8" name="Group 8"/>
          <p:cNvGrpSpPr>
            <a:grpSpLocks noChangeAspect="1"/>
          </p:cNvGrpSpPr>
          <p:nvPr/>
        </p:nvGrpSpPr>
        <p:grpSpPr>
          <a:xfrm>
            <a:off x="1480886" y="1538837"/>
            <a:ext cx="5146308" cy="7719463"/>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62704" r="-62704"/>
              </a:stretch>
            </a:blipFill>
          </p:spPr>
        </p:sp>
      </p:gr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57644" y="8669763"/>
            <a:ext cx="804733" cy="1012243"/>
          </a:xfrm>
          <a:prstGeom prst="rect">
            <a:avLst/>
          </a:prstGeom>
        </p:spPr>
      </p:pic>
      <p:grpSp>
        <p:nvGrpSpPr>
          <p:cNvPr id="3" name="Group 3"/>
          <p:cNvGrpSpPr/>
          <p:nvPr/>
        </p:nvGrpSpPr>
        <p:grpSpPr>
          <a:xfrm>
            <a:off x="9533448" y="932088"/>
            <a:ext cx="457857" cy="457857"/>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991305" y="508697"/>
            <a:ext cx="652319" cy="652319"/>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758722" y="6681853"/>
            <a:ext cx="6529278" cy="3975821"/>
            <a:chOff x="0" y="0"/>
            <a:chExt cx="1719645" cy="1047130"/>
          </a:xfrm>
        </p:grpSpPr>
        <p:sp>
          <p:nvSpPr>
            <p:cNvPr id="10" name="Freeform 10"/>
            <p:cNvSpPr/>
            <p:nvPr/>
          </p:nvSpPr>
          <p:spPr>
            <a:xfrm>
              <a:off x="0" y="0"/>
              <a:ext cx="1719645" cy="1047130"/>
            </a:xfrm>
            <a:custGeom>
              <a:avLst/>
              <a:gdLst/>
              <a:ahLst/>
              <a:cxnLst/>
              <a:rect l="l" t="t" r="r" b="b"/>
              <a:pathLst>
                <a:path w="1719645" h="1047130">
                  <a:moveTo>
                    <a:pt x="0" y="0"/>
                  </a:moveTo>
                  <a:lnTo>
                    <a:pt x="1719645" y="0"/>
                  </a:lnTo>
                  <a:lnTo>
                    <a:pt x="1719645" y="1047130"/>
                  </a:lnTo>
                  <a:lnTo>
                    <a:pt x="0" y="1047130"/>
                  </a:lnTo>
                  <a:close/>
                </a:path>
              </a:pathLst>
            </a:custGeom>
            <a:solidFill>
              <a:srgbClr val="8CC626"/>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485016" y="2194751"/>
            <a:ext cx="6774284" cy="7063549"/>
            <a:chOff x="0" y="0"/>
            <a:chExt cx="9032379" cy="9418066"/>
          </a:xfrm>
        </p:grpSpPr>
        <p:pic>
          <p:nvPicPr>
            <p:cNvPr id="13" name="Picture 13"/>
            <p:cNvPicPr>
              <a:picLocks noChangeAspect="1"/>
            </p:cNvPicPr>
            <p:nvPr/>
          </p:nvPicPr>
          <p:blipFill>
            <a:blip r:embed="rId4"/>
            <a:srcRect l="4095"/>
            <a:stretch>
              <a:fillRect/>
            </a:stretch>
          </p:blipFill>
          <p:spPr>
            <a:xfrm>
              <a:off x="0" y="0"/>
              <a:ext cx="9032379" cy="9418066"/>
            </a:xfrm>
            <a:prstGeom prst="rect">
              <a:avLst/>
            </a:prstGeom>
          </p:spPr>
        </p:pic>
      </p:grpSp>
      <p:pic>
        <p:nvPicPr>
          <p:cNvPr id="14" name="Picture 14"/>
          <p:cNvPicPr>
            <a:picLocks noChangeAspect="1"/>
          </p:cNvPicPr>
          <p:nvPr/>
        </p:nvPicPr>
        <p:blipFill>
          <a:blip r:embed="rId5"/>
          <a:srcRect/>
          <a:stretch>
            <a:fillRect/>
          </a:stretch>
        </p:blipFill>
        <p:spPr>
          <a:xfrm>
            <a:off x="15293494" y="664585"/>
            <a:ext cx="1965806" cy="1113377"/>
          </a:xfrm>
          <a:prstGeom prst="rect">
            <a:avLst/>
          </a:prstGeom>
        </p:spPr>
      </p:pic>
      <p:sp>
        <p:nvSpPr>
          <p:cNvPr id="15" name="TextBox 15"/>
          <p:cNvSpPr txBox="1"/>
          <p:nvPr/>
        </p:nvSpPr>
        <p:spPr>
          <a:xfrm>
            <a:off x="1224196" y="1247069"/>
            <a:ext cx="8668046" cy="2633735"/>
          </a:xfrm>
          <a:prstGeom prst="rect">
            <a:avLst/>
          </a:prstGeom>
        </p:spPr>
        <p:txBody>
          <a:bodyPr lIns="0" tIns="0" rIns="0" bIns="0" rtlCol="0" anchor="t">
            <a:spAutoFit/>
          </a:bodyPr>
          <a:lstStyle/>
          <a:p>
            <a:pPr>
              <a:lnSpc>
                <a:spcPts val="9993"/>
              </a:lnSpc>
            </a:pPr>
            <a:r>
              <a:rPr lang="en-US" sz="8922">
                <a:solidFill>
                  <a:srgbClr val="619507"/>
                </a:solidFill>
                <a:latin typeface="Poppins Bold"/>
              </a:rPr>
              <a:t>VATKA TO THE RESCUE</a:t>
            </a:r>
          </a:p>
        </p:txBody>
      </p:sp>
      <p:sp>
        <p:nvSpPr>
          <p:cNvPr id="16" name="TextBox 16"/>
          <p:cNvSpPr txBox="1"/>
          <p:nvPr/>
        </p:nvSpPr>
        <p:spPr>
          <a:xfrm>
            <a:off x="1403593" y="4115539"/>
            <a:ext cx="8309252" cy="4148040"/>
          </a:xfrm>
          <a:prstGeom prst="rect">
            <a:avLst/>
          </a:prstGeom>
        </p:spPr>
        <p:txBody>
          <a:bodyPr lIns="0" tIns="0" rIns="0" bIns="0" rtlCol="0" anchor="t">
            <a:spAutoFit/>
          </a:bodyPr>
          <a:lstStyle/>
          <a:p>
            <a:pPr algn="just">
              <a:lnSpc>
                <a:spcPts val="4736"/>
              </a:lnSpc>
            </a:pPr>
            <a:r>
              <a:rPr lang="en-US" sz="2479">
                <a:solidFill>
                  <a:srgbClr val="000000"/>
                </a:solidFill>
                <a:latin typeface="Open Sans Light"/>
              </a:rPr>
              <a:t>With our medium-sized tractor with appropriate attachments typically cover between 2 to 4 hectares of land in 4 hours, assuming favorable working conditions and relatively straightforward tasks like plowing or harrowing. We help these women cultivate their farm lands, buy their farm produces and make sure they're paid living wages.</a:t>
            </a: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529278" cy="3975821"/>
            <a:chOff x="0" y="0"/>
            <a:chExt cx="1719645" cy="1047130"/>
          </a:xfrm>
        </p:grpSpPr>
        <p:sp>
          <p:nvSpPr>
            <p:cNvPr id="3" name="Freeform 3"/>
            <p:cNvSpPr/>
            <p:nvPr/>
          </p:nvSpPr>
          <p:spPr>
            <a:xfrm>
              <a:off x="0" y="0"/>
              <a:ext cx="1719645" cy="1047130"/>
            </a:xfrm>
            <a:custGeom>
              <a:avLst/>
              <a:gdLst/>
              <a:ahLst/>
              <a:cxnLst/>
              <a:rect l="l" t="t" r="r" b="b"/>
              <a:pathLst>
                <a:path w="1719645" h="1047130">
                  <a:moveTo>
                    <a:pt x="0" y="0"/>
                  </a:moveTo>
                  <a:lnTo>
                    <a:pt x="1719645" y="0"/>
                  </a:lnTo>
                  <a:lnTo>
                    <a:pt x="1719645" y="1047130"/>
                  </a:lnTo>
                  <a:lnTo>
                    <a:pt x="0" y="1047130"/>
                  </a:lnTo>
                  <a:close/>
                </a:path>
              </a:pathLst>
            </a:custGeom>
            <a:solidFill>
              <a:srgbClr val="8CC6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28700" y="1028700"/>
            <a:ext cx="8392737" cy="5035642"/>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2"/>
              <a:stretch>
                <a:fillRect t="-12500" b="-12500"/>
              </a:stretch>
            </a:blipFill>
          </p:spPr>
        </p:sp>
      </p:grpSp>
      <p:pic>
        <p:nvPicPr>
          <p:cNvPr id="7" name="Picture 7"/>
          <p:cNvPicPr>
            <a:picLocks noChangeAspect="1"/>
          </p:cNvPicPr>
          <p:nvPr/>
        </p:nvPicPr>
        <p:blipFill>
          <a:blip r:embed="rId3"/>
          <a:srcRect/>
          <a:stretch>
            <a:fillRect/>
          </a:stretch>
        </p:blipFill>
        <p:spPr>
          <a:xfrm>
            <a:off x="15522422" y="472012"/>
            <a:ext cx="1965806" cy="1113377"/>
          </a:xfrm>
          <a:prstGeom prst="rect">
            <a:avLst/>
          </a:prstGeom>
        </p:spPr>
      </p:pic>
      <p:grpSp>
        <p:nvGrpSpPr>
          <p:cNvPr id="8" name="Group 8"/>
          <p:cNvGrpSpPr/>
          <p:nvPr/>
        </p:nvGrpSpPr>
        <p:grpSpPr>
          <a:xfrm>
            <a:off x="16378053" y="2891736"/>
            <a:ext cx="457857" cy="45785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835909" y="2468345"/>
            <a:ext cx="652319" cy="65231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771015" y="2748861"/>
            <a:ext cx="7064894" cy="2939913"/>
          </a:xfrm>
          <a:prstGeom prst="rect">
            <a:avLst/>
          </a:prstGeom>
        </p:spPr>
        <p:txBody>
          <a:bodyPr lIns="0" tIns="0" rIns="0" bIns="0" rtlCol="0" anchor="t">
            <a:spAutoFit/>
          </a:bodyPr>
          <a:lstStyle/>
          <a:p>
            <a:pPr>
              <a:lnSpc>
                <a:spcPts val="11331"/>
              </a:lnSpc>
            </a:pPr>
            <a:r>
              <a:rPr lang="en-US" sz="8922">
                <a:solidFill>
                  <a:srgbClr val="619507"/>
                </a:solidFill>
                <a:latin typeface="Poppins Bold"/>
              </a:rPr>
              <a:t>ACCESS TO MARKET</a:t>
            </a:r>
          </a:p>
        </p:txBody>
      </p:sp>
      <p:sp>
        <p:nvSpPr>
          <p:cNvPr id="15" name="TextBox 15"/>
          <p:cNvSpPr txBox="1"/>
          <p:nvPr/>
        </p:nvSpPr>
        <p:spPr>
          <a:xfrm>
            <a:off x="1334203" y="6840646"/>
            <a:ext cx="15619594" cy="1747929"/>
          </a:xfrm>
          <a:prstGeom prst="rect">
            <a:avLst/>
          </a:prstGeom>
        </p:spPr>
        <p:txBody>
          <a:bodyPr lIns="0" tIns="0" rIns="0" bIns="0" rtlCol="0" anchor="t">
            <a:spAutoFit/>
          </a:bodyPr>
          <a:lstStyle/>
          <a:p>
            <a:pPr algn="just">
              <a:lnSpc>
                <a:spcPts val="4736"/>
              </a:lnSpc>
            </a:pPr>
            <a:r>
              <a:rPr lang="en-US" sz="2479">
                <a:solidFill>
                  <a:srgbClr val="000000"/>
                </a:solidFill>
                <a:latin typeface="Open Sans Light"/>
              </a:rPr>
              <a:t>Vatka Nig. Ltd has established partnerships and collaborations with local and international buyers, distributors, and retailers to create direct market channels for women farmers. This ensures that their organic oils and products reach a wider customer base.</a:t>
            </a: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031176" y="8588575"/>
            <a:ext cx="804733" cy="1012243"/>
          </a:xfrm>
          <a:prstGeom prst="rect">
            <a:avLst/>
          </a:prstGeom>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9504" y="9023772"/>
            <a:ext cx="1879009" cy="1879009"/>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16448" y="0"/>
            <a:ext cx="7571552" cy="10287000"/>
            <a:chOff x="0" y="0"/>
            <a:chExt cx="10095403" cy="13716000"/>
          </a:xfrm>
        </p:grpSpPr>
        <p:pic>
          <p:nvPicPr>
            <p:cNvPr id="6" name="Picture 6"/>
            <p:cNvPicPr>
              <a:picLocks noChangeAspect="1"/>
            </p:cNvPicPr>
            <p:nvPr/>
          </p:nvPicPr>
          <p:blipFill>
            <a:blip r:embed="rId2"/>
            <a:srcRect t="17753" r="8629" b="26383"/>
            <a:stretch>
              <a:fillRect/>
            </a:stretch>
          </p:blipFill>
          <p:spPr>
            <a:xfrm>
              <a:off x="0" y="0"/>
              <a:ext cx="10095403" cy="13716000"/>
            </a:xfrm>
            <a:prstGeom prst="rect">
              <a:avLst/>
            </a:prstGeom>
          </p:spPr>
        </p:pic>
      </p:grpSp>
      <p:grpSp>
        <p:nvGrpSpPr>
          <p:cNvPr id="7" name="Group 7"/>
          <p:cNvGrpSpPr/>
          <p:nvPr/>
        </p:nvGrpSpPr>
        <p:grpSpPr>
          <a:xfrm>
            <a:off x="17259300" y="-568715"/>
            <a:ext cx="1879009" cy="187900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25512" y="8467819"/>
            <a:ext cx="804733" cy="1012243"/>
          </a:xfrm>
          <a:prstGeom prst="rect">
            <a:avLst/>
          </a:prstGeom>
        </p:spPr>
      </p:pic>
      <p:grpSp>
        <p:nvGrpSpPr>
          <p:cNvPr id="11" name="Group 11"/>
          <p:cNvGrpSpPr/>
          <p:nvPr/>
        </p:nvGrpSpPr>
        <p:grpSpPr>
          <a:xfrm>
            <a:off x="9144000" y="1806423"/>
            <a:ext cx="457857" cy="457857"/>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601857" y="1383032"/>
            <a:ext cx="652319" cy="65231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118262" y="2241791"/>
            <a:ext cx="8668046" cy="2633735"/>
          </a:xfrm>
          <a:prstGeom prst="rect">
            <a:avLst/>
          </a:prstGeom>
        </p:spPr>
        <p:txBody>
          <a:bodyPr lIns="0" tIns="0" rIns="0" bIns="0" rtlCol="0" anchor="t">
            <a:spAutoFit/>
          </a:bodyPr>
          <a:lstStyle/>
          <a:p>
            <a:pPr>
              <a:lnSpc>
                <a:spcPts val="9993"/>
              </a:lnSpc>
            </a:pPr>
            <a:r>
              <a:rPr lang="en-US" sz="8922">
                <a:solidFill>
                  <a:srgbClr val="619507"/>
                </a:solidFill>
                <a:latin typeface="Poppins Bold"/>
              </a:rPr>
              <a:t>Value-Added Processing</a:t>
            </a:r>
          </a:p>
        </p:txBody>
      </p:sp>
      <p:sp>
        <p:nvSpPr>
          <p:cNvPr id="18" name="TextBox 18"/>
          <p:cNvSpPr txBox="1"/>
          <p:nvPr/>
        </p:nvSpPr>
        <p:spPr>
          <a:xfrm>
            <a:off x="1297659" y="5110260"/>
            <a:ext cx="8309252" cy="2947984"/>
          </a:xfrm>
          <a:prstGeom prst="rect">
            <a:avLst/>
          </a:prstGeom>
        </p:spPr>
        <p:txBody>
          <a:bodyPr lIns="0" tIns="0" rIns="0" bIns="0" rtlCol="0" anchor="t">
            <a:spAutoFit/>
          </a:bodyPr>
          <a:lstStyle/>
          <a:p>
            <a:pPr algn="just">
              <a:lnSpc>
                <a:spcPts val="4736"/>
              </a:lnSpc>
            </a:pPr>
            <a:r>
              <a:rPr lang="en-US" sz="2479">
                <a:solidFill>
                  <a:srgbClr val="000000"/>
                </a:solidFill>
                <a:latin typeface="Open Sans Light"/>
              </a:rPr>
              <a:t>By providing training and resources, Vatka Nig. Ltd supports women farmers in adding value to their products through processing and packaging. This enables them to offer unique and marketable products that fetch higher prices and attract a broader consumer base.</a:t>
            </a:r>
          </a:p>
        </p:txBody>
      </p:sp>
      <p:pic>
        <p:nvPicPr>
          <p:cNvPr id="19" name="Picture 19"/>
          <p:cNvPicPr>
            <a:picLocks noChangeAspect="1"/>
          </p:cNvPicPr>
          <p:nvPr/>
        </p:nvPicPr>
        <p:blipFill>
          <a:blip r:embed="rId5"/>
          <a:srcRect/>
          <a:stretch>
            <a:fillRect/>
          </a:stretch>
        </p:blipFill>
        <p:spPr>
          <a:xfrm>
            <a:off x="1118262" y="595815"/>
            <a:ext cx="1965806" cy="1113377"/>
          </a:xfrm>
          <a:prstGeom prst="rect">
            <a:avLst/>
          </a:prstGeom>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24396" y="8804275"/>
            <a:ext cx="804733" cy="1012243"/>
          </a:xfrm>
          <a:prstGeom prst="rect">
            <a:avLst/>
          </a:prstGeom>
        </p:spPr>
      </p:pic>
      <p:grpSp>
        <p:nvGrpSpPr>
          <p:cNvPr id="3" name="Group 3"/>
          <p:cNvGrpSpPr/>
          <p:nvPr/>
        </p:nvGrpSpPr>
        <p:grpSpPr>
          <a:xfrm>
            <a:off x="16907893" y="8565409"/>
            <a:ext cx="3443182" cy="3443182"/>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556431" y="-2778598"/>
            <a:ext cx="3443182" cy="344318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332135" y="1028700"/>
            <a:ext cx="11199040" cy="1119904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DE152"/>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4"/>
          <a:srcRect/>
          <a:stretch>
            <a:fillRect/>
          </a:stretch>
        </p:blipFill>
        <p:spPr>
          <a:xfrm>
            <a:off x="8546226" y="326735"/>
            <a:ext cx="1965806" cy="1113377"/>
          </a:xfrm>
          <a:prstGeom prst="rect">
            <a:avLst/>
          </a:prstGeom>
        </p:spPr>
      </p:pic>
      <p:pic>
        <p:nvPicPr>
          <p:cNvPr id="13" name="Picture 13"/>
          <p:cNvPicPr>
            <a:picLocks noChangeAspect="1"/>
          </p:cNvPicPr>
          <p:nvPr/>
        </p:nvPicPr>
        <p:blipFill>
          <a:blip r:embed="rId5"/>
          <a:srcRect/>
          <a:stretch>
            <a:fillRect/>
          </a:stretch>
        </p:blipFill>
        <p:spPr>
          <a:xfrm>
            <a:off x="77740" y="1113952"/>
            <a:ext cx="8468486" cy="8537476"/>
          </a:xfrm>
          <a:prstGeom prst="rect">
            <a:avLst/>
          </a:prstGeom>
        </p:spPr>
      </p:pic>
      <p:grpSp>
        <p:nvGrpSpPr>
          <p:cNvPr id="14" name="Group 14"/>
          <p:cNvGrpSpPr/>
          <p:nvPr/>
        </p:nvGrpSpPr>
        <p:grpSpPr>
          <a:xfrm>
            <a:off x="16474733" y="1537343"/>
            <a:ext cx="457857" cy="457857"/>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932590" y="1113952"/>
            <a:ext cx="652319" cy="652319"/>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8546226" y="1890425"/>
            <a:ext cx="8713074" cy="3049827"/>
          </a:xfrm>
          <a:prstGeom prst="rect">
            <a:avLst/>
          </a:prstGeom>
        </p:spPr>
        <p:txBody>
          <a:bodyPr lIns="0" tIns="0" rIns="0" bIns="0" rtlCol="0" anchor="t">
            <a:spAutoFit/>
          </a:bodyPr>
          <a:lstStyle/>
          <a:p>
            <a:pPr>
              <a:lnSpc>
                <a:spcPts val="7903"/>
              </a:lnSpc>
            </a:pPr>
            <a:r>
              <a:rPr lang="en-US" sz="6223">
                <a:solidFill>
                  <a:srgbClr val="619507"/>
                </a:solidFill>
                <a:latin typeface="Poppins Bold"/>
              </a:rPr>
              <a:t>Empowering Women Farmers through Oil Extraction Machine</a:t>
            </a:r>
          </a:p>
        </p:txBody>
      </p:sp>
      <p:sp>
        <p:nvSpPr>
          <p:cNvPr id="21" name="TextBox 21"/>
          <p:cNvSpPr txBox="1"/>
          <p:nvPr/>
        </p:nvSpPr>
        <p:spPr>
          <a:xfrm>
            <a:off x="8623338" y="5303840"/>
            <a:ext cx="8309252" cy="2947984"/>
          </a:xfrm>
          <a:prstGeom prst="rect">
            <a:avLst/>
          </a:prstGeom>
        </p:spPr>
        <p:txBody>
          <a:bodyPr lIns="0" tIns="0" rIns="0" bIns="0" rtlCol="0" anchor="t">
            <a:spAutoFit/>
          </a:bodyPr>
          <a:lstStyle/>
          <a:p>
            <a:pPr algn="just">
              <a:lnSpc>
                <a:spcPts val="4736"/>
              </a:lnSpc>
            </a:pPr>
            <a:r>
              <a:rPr lang="en-US" sz="2479">
                <a:solidFill>
                  <a:srgbClr val="000000"/>
                </a:solidFill>
                <a:latin typeface="Open Sans Light"/>
              </a:rPr>
              <a:t>By utilizing our oil extraction machine, women farmers can significantly increase their productivity and output. They no longer have to rely solely on traditional and time-consuming methods, such as manual pressing or grinding, which are labor-intensive and yield limited quantities of oil.</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75921" y="8638686"/>
            <a:ext cx="804733" cy="1012243"/>
          </a:xfrm>
          <a:prstGeom prst="rect">
            <a:avLst/>
          </a:prstGeom>
        </p:spPr>
      </p:pic>
      <p:grpSp>
        <p:nvGrpSpPr>
          <p:cNvPr id="3" name="Group 3"/>
          <p:cNvGrpSpPr/>
          <p:nvPr/>
        </p:nvGrpSpPr>
        <p:grpSpPr>
          <a:xfrm>
            <a:off x="13500232" y="0"/>
            <a:ext cx="4787768" cy="10287000"/>
            <a:chOff x="0" y="0"/>
            <a:chExt cx="1260976" cy="2709333"/>
          </a:xfrm>
        </p:grpSpPr>
        <p:sp>
          <p:nvSpPr>
            <p:cNvPr id="4" name="Freeform 4"/>
            <p:cNvSpPr/>
            <p:nvPr/>
          </p:nvSpPr>
          <p:spPr>
            <a:xfrm>
              <a:off x="0" y="0"/>
              <a:ext cx="1260976" cy="2709333"/>
            </a:xfrm>
            <a:custGeom>
              <a:avLst/>
              <a:gdLst/>
              <a:ahLst/>
              <a:cxnLst/>
              <a:rect l="l" t="t" r="r" b="b"/>
              <a:pathLst>
                <a:path w="1260976" h="2709333">
                  <a:moveTo>
                    <a:pt x="0" y="0"/>
                  </a:moveTo>
                  <a:lnTo>
                    <a:pt x="1260976" y="0"/>
                  </a:lnTo>
                  <a:lnTo>
                    <a:pt x="1260976" y="2709333"/>
                  </a:lnTo>
                  <a:lnTo>
                    <a:pt x="0" y="2709333"/>
                  </a:lnTo>
                  <a:close/>
                </a:path>
              </a:pathLst>
            </a:custGeom>
            <a:solidFill>
              <a:srgbClr val="8CC626"/>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0199779" y="1140909"/>
            <a:ext cx="6164077" cy="8541744"/>
            <a:chOff x="0" y="0"/>
            <a:chExt cx="4734560" cy="6560820"/>
          </a:xfrm>
        </p:grpSpPr>
        <p:sp>
          <p:nvSpPr>
            <p:cNvPr id="7" name="Freeform 7"/>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8" name="Freeform 8"/>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E9E8E9"/>
            </a:solidFill>
          </p:spPr>
        </p:sp>
        <p:sp>
          <p:nvSpPr>
            <p:cNvPr id="9" name="Freeform 9"/>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57804" r="-57804"/>
              </a:stretch>
            </a:blipFill>
          </p:spPr>
        </p:sp>
        <p:sp>
          <p:nvSpPr>
            <p:cNvPr id="10" name="Freeform 10"/>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11" name="Freeform 11"/>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12" name="Freeform 12"/>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3" name="Freeform 13"/>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4" name="Freeform 14"/>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5" name="Freeform 15"/>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id="16" name="Freeform 16"/>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BCBCBB"/>
            </a:solidFill>
          </p:spPr>
        </p:sp>
        <p:sp>
          <p:nvSpPr>
            <p:cNvPr id="17" name="Freeform 17"/>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BCBCBB"/>
            </a:solidFill>
          </p:spPr>
        </p:sp>
      </p:grpSp>
      <p:grpSp>
        <p:nvGrpSpPr>
          <p:cNvPr id="18" name="Group 18"/>
          <p:cNvGrpSpPr/>
          <p:nvPr/>
        </p:nvGrpSpPr>
        <p:grpSpPr>
          <a:xfrm>
            <a:off x="-659132" y="8642102"/>
            <a:ext cx="3557377" cy="355737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8107894" y="-2139736"/>
            <a:ext cx="3168436" cy="316843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8996638" y="1977290"/>
            <a:ext cx="457857" cy="45785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9454495" y="1553899"/>
            <a:ext cx="652319" cy="652319"/>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C626"/>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970900" y="2412658"/>
            <a:ext cx="8668046" cy="1366957"/>
          </a:xfrm>
          <a:prstGeom prst="rect">
            <a:avLst/>
          </a:prstGeom>
        </p:spPr>
        <p:txBody>
          <a:bodyPr lIns="0" tIns="0" rIns="0" bIns="0" rtlCol="0" anchor="t">
            <a:spAutoFit/>
          </a:bodyPr>
          <a:lstStyle/>
          <a:p>
            <a:pPr>
              <a:lnSpc>
                <a:spcPts val="9993"/>
              </a:lnSpc>
            </a:pPr>
            <a:r>
              <a:rPr lang="en-US" sz="8922">
                <a:solidFill>
                  <a:srgbClr val="619507"/>
                </a:solidFill>
                <a:latin typeface="Poppins Bold"/>
              </a:rPr>
              <a:t>Conclusion</a:t>
            </a:r>
          </a:p>
        </p:txBody>
      </p:sp>
      <p:sp>
        <p:nvSpPr>
          <p:cNvPr id="31" name="TextBox 31"/>
          <p:cNvSpPr txBox="1"/>
          <p:nvPr/>
        </p:nvSpPr>
        <p:spPr>
          <a:xfrm>
            <a:off x="1119557" y="4055840"/>
            <a:ext cx="8572555" cy="2947984"/>
          </a:xfrm>
          <a:prstGeom prst="rect">
            <a:avLst/>
          </a:prstGeom>
        </p:spPr>
        <p:txBody>
          <a:bodyPr lIns="0" tIns="0" rIns="0" bIns="0" rtlCol="0" anchor="t">
            <a:spAutoFit/>
          </a:bodyPr>
          <a:lstStyle/>
          <a:p>
            <a:pPr algn="just">
              <a:lnSpc>
                <a:spcPts val="4736"/>
              </a:lnSpc>
            </a:pPr>
            <a:r>
              <a:rPr lang="en-US" sz="2479">
                <a:solidFill>
                  <a:srgbClr val="000000"/>
                </a:solidFill>
                <a:latin typeface="Open Sans Light"/>
              </a:rPr>
              <a:t>By providing women farmers with access to our oil extraction machine, we are not only empowering them to enhance their production capabilities but also enabling them to generate higher incomes and improve their livelihoods.</a:t>
            </a:r>
          </a:p>
        </p:txBody>
      </p:sp>
      <p:pic>
        <p:nvPicPr>
          <p:cNvPr id="32" name="Picture 32"/>
          <p:cNvPicPr>
            <a:picLocks noChangeAspect="1"/>
          </p:cNvPicPr>
          <p:nvPr/>
        </p:nvPicPr>
        <p:blipFill>
          <a:blip r:embed="rId5"/>
          <a:srcRect/>
          <a:stretch>
            <a:fillRect/>
          </a:stretch>
        </p:blipFill>
        <p:spPr>
          <a:xfrm>
            <a:off x="1028700" y="863913"/>
            <a:ext cx="1965806" cy="1113377"/>
          </a:xfrm>
          <a:prstGeom prst="rect">
            <a:avLst/>
          </a:prstGeom>
        </p:spPr>
      </p:pic>
    </p:spTree>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637</Words>
  <Application>Microsoft Office PowerPoint</Application>
  <PresentationFormat>Custom</PresentationFormat>
  <Paragraphs>24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Montserrat Semi-Bold Bold</vt:lpstr>
      <vt:lpstr>Poppins Bold</vt:lpstr>
      <vt:lpstr>Arial</vt:lpstr>
      <vt:lpstr>Calibri</vt:lpstr>
      <vt:lpstr>Open Sans Bold</vt:lpstr>
      <vt:lpstr>Open Sans Light</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VATKA NIG. LTD </dc:title>
  <cp:lastModifiedBy>Ola</cp:lastModifiedBy>
  <cp:revision>2</cp:revision>
  <dcterms:created xsi:type="dcterms:W3CDTF">2006-08-16T00:00:00Z</dcterms:created>
  <dcterms:modified xsi:type="dcterms:W3CDTF">2023-05-30T10:54:40Z</dcterms:modified>
  <dc:identifier>DAFkYOSTaCY</dc:identifier>
</cp:coreProperties>
</file>